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>
              <a:fillRect/>
            </a:stretch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>
              <a:fillRect/>
            </a:stretch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B34B2AD-99FB-48B4-BCC7-F45D51CFEE89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B1442202-8D5E-49A0-8F02-09361E0E3FEE}" type="slidenum">
              <a:rPr lang="ru-RU" smtClean="0"/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0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9" Type="http://schemas.openxmlformats.org/officeDocument/2006/relationships/image" Target="../media/image4.png"/><Relationship Id="rId18" Type="http://schemas.openxmlformats.org/officeDocument/2006/relationships/image" Target="../media/image3.png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>
              <a:fillRect/>
            </a:stretch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>
              <a:fillRect/>
            </a:stretch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B34B2AD-99FB-48B4-BCC7-F45D51CFEE89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1442202-8D5E-49A0-8F02-09361E0E3FEE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16.jpeg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1.jpeg"/><Relationship Id="rId1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31964" y="536331"/>
            <a:ext cx="10160643" cy="3667994"/>
          </a:xfrm>
        </p:spPr>
        <p:txBody>
          <a:bodyPr/>
          <a:lstStyle/>
          <a:p>
            <a:r>
              <a:rPr lang="ru-RU" sz="4800" b="1" dirty="0" smtClean="0">
                <a:solidFill>
                  <a:schemeClr val="tx1"/>
                </a:solidFill>
                <a:cs typeface="Aharoni" panose="02010803020104030203" pitchFamily="2" charset="-79"/>
              </a:rPr>
              <a:t>Приготовление поварами </a:t>
            </a:r>
            <a:br>
              <a:rPr lang="ru-RU" sz="4800" b="1" dirty="0" smtClean="0">
                <a:solidFill>
                  <a:schemeClr val="tx1"/>
                </a:solidFill>
                <a:cs typeface="Aharoni" panose="02010803020104030203" pitchFamily="2" charset="-79"/>
              </a:rPr>
            </a:br>
            <a:r>
              <a:rPr lang="ru-RU" sz="4800" b="1" dirty="0" smtClean="0">
                <a:solidFill>
                  <a:schemeClr val="tx1"/>
                </a:solidFill>
                <a:cs typeface="Aharoni" panose="02010803020104030203" pitchFamily="2" charset="-79"/>
              </a:rPr>
              <a:t>школьной </a:t>
            </a:r>
            <a:r>
              <a:rPr lang="ru-RU" sz="4800" b="1" dirty="0" smtClean="0">
                <a:solidFill>
                  <a:schemeClr val="tx1"/>
                </a:solidFill>
                <a:cs typeface="Aharoni" panose="02010803020104030203" pitchFamily="2" charset="-79"/>
              </a:rPr>
              <a:t>столовой</a:t>
            </a:r>
            <a:br>
              <a:rPr lang="ru-RU" sz="4800" b="1" dirty="0" smtClean="0">
                <a:solidFill>
                  <a:schemeClr val="tx1"/>
                </a:solidFill>
                <a:cs typeface="Aharoni" panose="02010803020104030203" pitchFamily="2" charset="-79"/>
              </a:rPr>
            </a:br>
            <a:r>
              <a:rPr lang="ru-RU" sz="4800" b="1" dirty="0" smtClean="0">
                <a:solidFill>
                  <a:schemeClr val="tx1"/>
                </a:solidFill>
                <a:cs typeface="Aharoni" panose="02010803020104030203" pitchFamily="2" charset="-79"/>
              </a:rPr>
              <a:t> горячего завтрака</a:t>
            </a:r>
            <a:endParaRPr lang="ru-RU" sz="4800" b="1" dirty="0">
              <a:solidFill>
                <a:schemeClr val="tx1"/>
              </a:solidFill>
              <a:cs typeface="Aharoni" panose="02010803020104030203" pitchFamily="2" charset="-79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31964" y="4383122"/>
            <a:ext cx="10160643" cy="1096899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</a:rPr>
              <a:t>МБОУ «Аккиреевская СОШ» </a:t>
            </a:r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Черемшанского </a:t>
            </a:r>
            <a:r>
              <a:rPr lang="ru-RU" b="1" dirty="0" smtClean="0">
                <a:solidFill>
                  <a:schemeClr val="tx1"/>
                </a:solidFill>
              </a:rPr>
              <a:t>муниципального района РТ»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48410"/>
            <a:ext cx="7317105" cy="1359535"/>
          </a:xfrm>
          <a:ln>
            <a:solidFill>
              <a:schemeClr val="accent5"/>
            </a:solidFill>
          </a:ln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chemeClr val="tx1"/>
                </a:solidFill>
              </a:rPr>
              <a:t>Каша гречневая рассыпчатая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99795" y="3277235"/>
            <a:ext cx="6323965" cy="29457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ru-RU" b="1" dirty="0" smtClean="0"/>
              <a:t>Эта каша</a:t>
            </a:r>
            <a:r>
              <a:rPr lang="ru-RU" b="1" dirty="0"/>
              <a:t> богата клетчаткой, что способствует здоровью пищеварительной системы, и содержит витамины группы В, железо и другие важные микроэлементы. Каша из гречевой крупы помогает поддерживать стабильный уровень сахара в крови, улучшать общее здоровье и обеспечивать организм </a:t>
            </a:r>
            <a:r>
              <a:rPr lang="ru-RU" b="1" dirty="0" smtClean="0"/>
              <a:t>энергией. </a:t>
            </a:r>
            <a:endParaRPr lang="ru-RU" b="1" dirty="0"/>
          </a:p>
        </p:txBody>
      </p:sp>
      <p:pic>
        <p:nvPicPr>
          <p:cNvPr id="6" name="Замещающая рамка рисунка 5" descr="каша гречневая"/>
          <p:cNvPicPr>
            <a:picLocks noChangeAspect="1"/>
          </p:cNvPicPr>
          <p:nvPr>
            <p:ph type="pic" idx="1"/>
          </p:nvPr>
        </p:nvPicPr>
        <p:blipFill>
          <a:blip r:embed="rId1"/>
          <a:stretch>
            <a:fillRect/>
          </a:stretch>
        </p:blipFill>
        <p:spPr>
          <a:xfrm rot="21240000">
            <a:off x="7407910" y="1021715"/>
            <a:ext cx="3065780" cy="514286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1095" y="989107"/>
            <a:ext cx="8596667" cy="56673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Ингредиенты 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для </a:t>
            </a:r>
            <a:r>
              <a:rPr lang="ru-RU" b="1" dirty="0" smtClean="0">
                <a:solidFill>
                  <a:schemeClr val="tx1"/>
                </a:solidFill>
              </a:rPr>
              <a:t>приготовления каши: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61" b="19661"/>
          <a:stretch>
            <a:fillRect/>
          </a:stretch>
        </p:blipFill>
        <p:spPr>
          <a:xfrm>
            <a:off x="991515" y="1934684"/>
            <a:ext cx="6385199" cy="279496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  <a:headEnd/>
            <a:tailEnd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929349" y="1601145"/>
            <a:ext cx="3439236" cy="3462173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Крупа гречневая</a:t>
            </a:r>
            <a:endParaRPr lang="ru-RU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вода</a:t>
            </a:r>
            <a:endParaRPr lang="ru-RU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Масло </a:t>
            </a:r>
            <a:r>
              <a:rPr lang="ru-RU" sz="2800" dirty="0" smtClean="0"/>
              <a:t>сливочное</a:t>
            </a:r>
            <a:endParaRPr lang="ru-RU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Сахар</a:t>
            </a:r>
            <a:endParaRPr lang="ru-RU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Соль</a:t>
            </a:r>
            <a:endParaRPr lang="ru-RU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108950" y="2268855"/>
            <a:ext cx="3594100" cy="30657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2000" b="1" dirty="0"/>
              <a:t>Говядина - 125 гр.</a:t>
            </a:r>
            <a:endParaRPr lang="ru-RU" sz="2000" b="1" dirty="0"/>
          </a:p>
          <a:p>
            <a:r>
              <a:rPr lang="ru-RU" sz="2000" b="1" dirty="0"/>
              <a:t>Лук репчатый - ½ шт.</a:t>
            </a:r>
            <a:endParaRPr lang="ru-RU" sz="2000" b="1" dirty="0"/>
          </a:p>
          <a:p>
            <a:r>
              <a:rPr lang="ru-RU" sz="2000" b="1" dirty="0"/>
              <a:t>Морковь - ¼ шт.</a:t>
            </a:r>
            <a:endParaRPr lang="ru-RU" sz="2000" b="1" dirty="0"/>
          </a:p>
          <a:p>
            <a:r>
              <a:rPr lang="ru-RU" sz="2000" b="1" dirty="0"/>
              <a:t>Мука - ⅓ ст.л.</a:t>
            </a:r>
            <a:endParaRPr lang="ru-RU" sz="2000" b="1" dirty="0"/>
          </a:p>
          <a:p>
            <a:r>
              <a:rPr lang="ru-RU" sz="2000" b="1" dirty="0"/>
              <a:t>Масло растительное</a:t>
            </a:r>
            <a:endParaRPr lang="ru-RU" sz="2000" b="1" dirty="0"/>
          </a:p>
          <a:p>
            <a:r>
              <a:rPr lang="ru-RU" sz="2000" b="1" dirty="0"/>
              <a:t> для жарки</a:t>
            </a:r>
            <a:endParaRPr lang="ru-RU" sz="2000" b="1" dirty="0"/>
          </a:p>
          <a:p>
            <a:r>
              <a:rPr lang="ru-RU" sz="2000" b="1" dirty="0"/>
              <a:t>Томатная паста  1 ст.л.</a:t>
            </a:r>
            <a:endParaRPr lang="ru-RU" sz="2000" b="1" dirty="0"/>
          </a:p>
          <a:p>
            <a:r>
              <a:rPr lang="ru-RU" sz="2000" b="1" dirty="0"/>
              <a:t>Чеснок  ¼ зубчик</a:t>
            </a:r>
            <a:endParaRPr lang="ru-RU" sz="2000" b="1" dirty="0"/>
          </a:p>
          <a:p>
            <a:r>
              <a:rPr lang="ru-RU" sz="2000" b="1" dirty="0"/>
              <a:t>Соль   по вкусу</a:t>
            </a:r>
            <a:endParaRPr lang="ru-RU" sz="2000" b="1" dirty="0"/>
          </a:p>
          <a:p>
            <a:r>
              <a:rPr lang="ru-RU" sz="2000" b="1" dirty="0"/>
              <a:t>Сахар-песок  ⅛ ч.л.</a:t>
            </a:r>
            <a:endParaRPr lang="ru-RU" sz="2000" b="1" dirty="0"/>
          </a:p>
          <a:p>
            <a:r>
              <a:rPr lang="ru-RU" sz="2400" b="1" dirty="0"/>
              <a:t> </a:t>
            </a:r>
            <a:endParaRPr lang="ru-RU" sz="2400" b="1" dirty="0"/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3932555" y="619125"/>
            <a:ext cx="609600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ru-RU" altLang="en-US" sz="4400" b="1" dirty="0" smtClean="0">
                <a:sym typeface="+mn-ea"/>
              </a:rPr>
              <a:t>Гуляш из говядины</a:t>
            </a:r>
            <a:endParaRPr lang="ru-RU" altLang="en-US" sz="4400" b="1" dirty="0" smtClean="0">
              <a:sym typeface="+mn-ea"/>
            </a:endParaRPr>
          </a:p>
        </p:txBody>
      </p:sp>
      <p:pic>
        <p:nvPicPr>
          <p:cNvPr id="7" name="Изображение 6" descr="Завтрак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9950" y="1321435"/>
            <a:ext cx="7132320" cy="3209925"/>
          </a:xfrm>
          <a:prstGeom prst="rect">
            <a:avLst/>
          </a:prstGeom>
        </p:spPr>
      </p:pic>
      <p:sp>
        <p:nvSpPr>
          <p:cNvPr id="8" name="Текстовое поле 7"/>
          <p:cNvSpPr txBox="1"/>
          <p:nvPr/>
        </p:nvSpPr>
        <p:spPr>
          <a:xfrm>
            <a:off x="8108950" y="1604645"/>
            <a:ext cx="3475990" cy="37084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ru-RU" sz="2000" b="1" u="sng" dirty="0" smtClean="0">
                <a:sym typeface="+mn-ea"/>
              </a:rPr>
              <a:t>Ингредиенты на 1 порцию</a:t>
            </a:r>
            <a:r>
              <a:rPr lang="ru-RU" sz="2000" b="1" dirty="0" smtClean="0">
                <a:sym typeface="+mn-ea"/>
              </a:rPr>
              <a:t>:</a:t>
            </a:r>
            <a:endParaRPr lang="ru-RU" altLang="en-US" sz="2000" b="1" dirty="0" smtClean="0">
              <a:sym typeface="+mn-ea"/>
            </a:endParaRPr>
          </a:p>
        </p:txBody>
      </p:sp>
      <p:sp>
        <p:nvSpPr>
          <p:cNvPr id="9" name="Текстовое поле 8"/>
          <p:cNvSpPr txBox="1"/>
          <p:nvPr/>
        </p:nvSpPr>
        <p:spPr>
          <a:xfrm>
            <a:off x="2633345" y="4635500"/>
            <a:ext cx="3744595" cy="13023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ru-RU" altLang="en-US" sz="2000" b="1"/>
              <a:t>На порцию:</a:t>
            </a:r>
            <a:endParaRPr lang="ru-RU" altLang="en-US" sz="2000" b="1"/>
          </a:p>
          <a:p>
            <a:r>
              <a:rPr lang="ru-RU" altLang="en-US" sz="2000"/>
              <a:t>Калории:  109 ккал</a:t>
            </a:r>
            <a:endParaRPr lang="ru-RU" altLang="en-US" sz="2000"/>
          </a:p>
          <a:p>
            <a:r>
              <a:rPr lang="ru-RU" altLang="en-US" sz="2000"/>
              <a:t>Белки:  9.5 г</a:t>
            </a:r>
            <a:endParaRPr lang="ru-RU" altLang="en-US" sz="2000"/>
          </a:p>
          <a:p>
            <a:r>
              <a:rPr lang="ru-RU" altLang="en-US" sz="2000"/>
              <a:t>Жиры:  6.2 г</a:t>
            </a:r>
            <a:endParaRPr lang="ru-RU" altLang="en-US" sz="2000"/>
          </a:p>
          <a:p>
            <a:r>
              <a:rPr lang="ru-RU" altLang="en-US" sz="2000"/>
              <a:t>Углеводы:  3.9 г</a:t>
            </a:r>
            <a:endParaRPr lang="ru-RU" altLang="en-US" sz="2000"/>
          </a:p>
          <a:p>
            <a:endParaRPr lang="ru-RU" altLang="en-US" sz="2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70025" y="692150"/>
            <a:ext cx="395541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/>
              <a:t>Этапы приготовления:</a:t>
            </a:r>
            <a:endParaRPr lang="ru-RU" sz="2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37515" y="1287780"/>
            <a:ext cx="518604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r">
              <a:buFont typeface="Arial" panose="020B0604020202020204" pitchFamily="34" charset="0"/>
              <a:buChar char="•"/>
            </a:pPr>
            <a:r>
              <a:rPr lang="ru-RU" sz="2000" b="1" dirty="0"/>
              <a:t>Говяжью вырезку нарезать кусочками</a:t>
            </a:r>
            <a:endParaRPr lang="ru-RU" sz="2000" b="1" dirty="0"/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597535" y="1685925"/>
            <a:ext cx="5643880" cy="8705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altLang="en-US" sz="2000" b="1" dirty="0">
                <a:sym typeface="+mn-ea"/>
              </a:rPr>
              <a:t>Нарезаем лук мелкими кубиками, морковь мелкой соломкой и обжариваем.</a:t>
            </a:r>
            <a:endParaRPr lang="ru-RU" altLang="en-US" sz="2000" b="1" dirty="0">
              <a:sym typeface="+mn-ea"/>
            </a:endParaRPr>
          </a:p>
        </p:txBody>
      </p:sp>
      <p:pic>
        <p:nvPicPr>
          <p:cNvPr id="7" name="Изображение 6" descr="режем мясо"/>
          <p:cNvPicPr>
            <a:picLocks noChangeAspect="1"/>
          </p:cNvPicPr>
          <p:nvPr/>
        </p:nvPicPr>
        <p:blipFill>
          <a:blip r:embed="rId1"/>
          <a:srcRect b="29801"/>
          <a:stretch>
            <a:fillRect/>
          </a:stretch>
        </p:blipFill>
        <p:spPr>
          <a:xfrm>
            <a:off x="5982335" y="854075"/>
            <a:ext cx="2331720" cy="2390775"/>
          </a:xfrm>
          <a:prstGeom prst="rect">
            <a:avLst/>
          </a:prstGeom>
        </p:spPr>
      </p:pic>
      <p:pic>
        <p:nvPicPr>
          <p:cNvPr id="9" name="Изображение 8" descr="мяско"/>
          <p:cNvPicPr>
            <a:picLocks noChangeAspect="1"/>
          </p:cNvPicPr>
          <p:nvPr/>
        </p:nvPicPr>
        <p:blipFill>
          <a:blip r:embed="rId2"/>
          <a:srcRect b="35600"/>
          <a:stretch>
            <a:fillRect/>
          </a:stretch>
        </p:blipFill>
        <p:spPr>
          <a:xfrm>
            <a:off x="8812530" y="769620"/>
            <a:ext cx="2566670" cy="2560320"/>
          </a:xfrm>
          <a:prstGeom prst="rect">
            <a:avLst/>
          </a:prstGeom>
        </p:spPr>
      </p:pic>
      <p:pic>
        <p:nvPicPr>
          <p:cNvPr id="10" name="Изображение 9" descr="обжарка"/>
          <p:cNvPicPr>
            <a:picLocks noChangeAspect="1"/>
          </p:cNvPicPr>
          <p:nvPr/>
        </p:nvPicPr>
        <p:blipFill>
          <a:blip r:embed="rId3"/>
          <a:srcRect t="12454" b="17509"/>
          <a:stretch>
            <a:fillRect/>
          </a:stretch>
        </p:blipFill>
        <p:spPr>
          <a:xfrm>
            <a:off x="897255" y="2556510"/>
            <a:ext cx="2266315" cy="3528060"/>
          </a:xfrm>
          <a:prstGeom prst="rect">
            <a:avLst/>
          </a:prstGeom>
        </p:spPr>
      </p:pic>
      <p:sp>
        <p:nvSpPr>
          <p:cNvPr id="11" name="Текстовое поле 10"/>
          <p:cNvSpPr txBox="1"/>
          <p:nvPr/>
        </p:nvSpPr>
        <p:spPr>
          <a:xfrm>
            <a:off x="3454400" y="3429000"/>
            <a:ext cx="79248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altLang="en-US" b="1">
                <a:solidFill>
                  <a:schemeClr val="tx2"/>
                </a:solidFill>
              </a:rPr>
              <a:t>Содержимое сковороды залить  горячей кипяченой воды, накрыть крышкой и тушить до готовности на огне мощностью ниже среднего. </a:t>
            </a:r>
            <a:endParaRPr lang="ru-RU" altLang="en-US" b="1">
              <a:solidFill>
                <a:schemeClr val="tx2"/>
              </a:solidFill>
            </a:endParaRPr>
          </a:p>
        </p:txBody>
      </p:sp>
      <p:pic>
        <p:nvPicPr>
          <p:cNvPr id="12" name="Изображение 11" descr="варим мясо"/>
          <p:cNvPicPr>
            <a:picLocks noChangeAspect="1"/>
          </p:cNvPicPr>
          <p:nvPr/>
        </p:nvPicPr>
        <p:blipFill>
          <a:blip r:embed="rId4"/>
          <a:srcRect t="20926" b="12407"/>
          <a:stretch>
            <a:fillRect/>
          </a:stretch>
        </p:blipFill>
        <p:spPr>
          <a:xfrm>
            <a:off x="3364230" y="4173220"/>
            <a:ext cx="1731010" cy="1964690"/>
          </a:xfrm>
          <a:prstGeom prst="rect">
            <a:avLst/>
          </a:prstGeom>
        </p:spPr>
      </p:pic>
      <p:pic>
        <p:nvPicPr>
          <p:cNvPr id="13" name="Изображение 12" descr="мука"/>
          <p:cNvPicPr>
            <a:picLocks noChangeAspect="1"/>
          </p:cNvPicPr>
          <p:nvPr/>
        </p:nvPicPr>
        <p:blipFill>
          <a:blip r:embed="rId5"/>
          <a:srcRect t="18778" b="8963"/>
          <a:stretch>
            <a:fillRect/>
          </a:stretch>
        </p:blipFill>
        <p:spPr>
          <a:xfrm>
            <a:off x="5425440" y="4173220"/>
            <a:ext cx="1854200" cy="1966595"/>
          </a:xfrm>
          <a:prstGeom prst="rect">
            <a:avLst/>
          </a:prstGeom>
        </p:spPr>
      </p:pic>
      <p:pic>
        <p:nvPicPr>
          <p:cNvPr id="14" name="Изображение 13" descr="подливка"/>
          <p:cNvPicPr>
            <a:picLocks noChangeAspect="1"/>
          </p:cNvPicPr>
          <p:nvPr/>
        </p:nvPicPr>
        <p:blipFill>
          <a:blip r:embed="rId6"/>
          <a:srcRect t="18778" b="22194"/>
          <a:stretch>
            <a:fillRect/>
          </a:stretch>
        </p:blipFill>
        <p:spPr>
          <a:xfrm>
            <a:off x="7680960" y="4173220"/>
            <a:ext cx="1756410" cy="1969770"/>
          </a:xfrm>
          <a:prstGeom prst="rect">
            <a:avLst/>
          </a:prstGeom>
        </p:spPr>
      </p:pic>
      <p:pic>
        <p:nvPicPr>
          <p:cNvPr id="15" name="Изображение 14" descr="готовая обж"/>
          <p:cNvPicPr>
            <a:picLocks noChangeAspect="1"/>
          </p:cNvPicPr>
          <p:nvPr/>
        </p:nvPicPr>
        <p:blipFill>
          <a:blip r:embed="rId7"/>
          <a:srcRect t="18778"/>
          <a:stretch>
            <a:fillRect/>
          </a:stretch>
        </p:blipFill>
        <p:spPr>
          <a:xfrm>
            <a:off x="9617075" y="4173220"/>
            <a:ext cx="1828800" cy="197040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19784" y="894580"/>
            <a:ext cx="6933062" cy="108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2400" b="1" dirty="0" smtClean="0"/>
              <a:t>Чай с сахаром, с лимоном</a:t>
            </a:r>
            <a:endParaRPr lang="ru-RU" sz="2400" b="1" dirty="0" smtClean="0"/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ru-RU" sz="2400" b="1" dirty="0" smtClean="0"/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2400" b="1" dirty="0"/>
              <a:t>Хлеб ржаной</a:t>
            </a:r>
            <a:endParaRPr lang="ru-RU" sz="2400" b="1" dirty="0"/>
          </a:p>
        </p:txBody>
      </p:sp>
      <p:pic>
        <p:nvPicPr>
          <p:cNvPr id="3" name="Изображение 2" descr="чай"/>
          <p:cNvPicPr>
            <a:picLocks noChangeAspect="1"/>
          </p:cNvPicPr>
          <p:nvPr/>
        </p:nvPicPr>
        <p:blipFill>
          <a:blip r:embed="rId1"/>
          <a:srcRect t="28481" r="6255" b="23565"/>
          <a:stretch>
            <a:fillRect/>
          </a:stretch>
        </p:blipFill>
        <p:spPr>
          <a:xfrm>
            <a:off x="6096000" y="3067050"/>
            <a:ext cx="2032635" cy="2311400"/>
          </a:xfrm>
          <a:prstGeom prst="rect">
            <a:avLst/>
          </a:prstGeom>
        </p:spPr>
      </p:pic>
      <p:pic>
        <p:nvPicPr>
          <p:cNvPr id="9" name="Изображение 8" descr="готовый стол"/>
          <p:cNvPicPr>
            <a:picLocks noChangeAspect="1"/>
          </p:cNvPicPr>
          <p:nvPr/>
        </p:nvPicPr>
        <p:blipFill>
          <a:blip r:embed="rId2"/>
          <a:srcRect l="10786" t="2998" r="12177" b="-4340"/>
          <a:stretch>
            <a:fillRect/>
          </a:stretch>
        </p:blipFill>
        <p:spPr>
          <a:xfrm>
            <a:off x="595630" y="1536065"/>
            <a:ext cx="5308600" cy="3143250"/>
          </a:xfrm>
          <a:prstGeom prst="rect">
            <a:avLst/>
          </a:prstGeom>
        </p:spPr>
      </p:pic>
      <p:pic>
        <p:nvPicPr>
          <p:cNvPr id="10" name="Изображение 9" descr="порция"/>
          <p:cNvPicPr>
            <a:picLocks noChangeAspect="1"/>
          </p:cNvPicPr>
          <p:nvPr/>
        </p:nvPicPr>
        <p:blipFill>
          <a:blip r:embed="rId3"/>
          <a:srcRect t="20444" b="9972"/>
          <a:stretch>
            <a:fillRect/>
          </a:stretch>
        </p:blipFill>
        <p:spPr>
          <a:xfrm>
            <a:off x="8320405" y="1823720"/>
            <a:ext cx="2907665" cy="449643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65896" y="794688"/>
            <a:ext cx="62779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Ребята нашей школы по достоинству оценили приготовленный </a:t>
            </a:r>
            <a:r>
              <a:rPr lang="ru-RU" sz="2400" b="1" dirty="0" smtClean="0"/>
              <a:t>завтрак!</a:t>
            </a:r>
            <a:endParaRPr lang="ru-RU" sz="2400" b="1" dirty="0"/>
          </a:p>
        </p:txBody>
      </p:sp>
      <p:pic>
        <p:nvPicPr>
          <p:cNvPr id="8" name="Изображение 7" descr="дети"/>
          <p:cNvPicPr>
            <a:picLocks noChangeAspect="1"/>
          </p:cNvPicPr>
          <p:nvPr/>
        </p:nvPicPr>
        <p:blipFill>
          <a:blip r:embed="rId1"/>
          <a:srcRect t="12796" b="25907"/>
          <a:stretch>
            <a:fillRect/>
          </a:stretch>
        </p:blipFill>
        <p:spPr>
          <a:xfrm rot="300000">
            <a:off x="7451090" y="944245"/>
            <a:ext cx="3648710" cy="4970145"/>
          </a:xfrm>
          <a:prstGeom prst="rect">
            <a:avLst/>
          </a:prstGeom>
        </p:spPr>
      </p:pic>
      <p:pic>
        <p:nvPicPr>
          <p:cNvPr id="5" name="Изображение 4" descr="костя"/>
          <p:cNvPicPr>
            <a:picLocks noChangeAspect="1"/>
          </p:cNvPicPr>
          <p:nvPr/>
        </p:nvPicPr>
        <p:blipFill>
          <a:blip r:embed="rId2"/>
          <a:srcRect t="8685" b="24630"/>
          <a:stretch>
            <a:fillRect/>
          </a:stretch>
        </p:blipFill>
        <p:spPr>
          <a:xfrm rot="21360000">
            <a:off x="1348105" y="1645920"/>
            <a:ext cx="3034030" cy="4496435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1140</Words>
  <Application>WPS Presentation</Application>
  <PresentationFormat>Широкоэкранный</PresentationFormat>
  <Paragraphs>54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8" baseType="lpstr">
      <vt:lpstr>Arial</vt:lpstr>
      <vt:lpstr>SimSun</vt:lpstr>
      <vt:lpstr>Wingdings</vt:lpstr>
      <vt:lpstr>Arial</vt:lpstr>
      <vt:lpstr>Aharoni</vt:lpstr>
      <vt:lpstr>Yu Gothic UI Semibold</vt:lpstr>
      <vt:lpstr>Garamond</vt:lpstr>
      <vt:lpstr>Microsoft YaHei</vt:lpstr>
      <vt:lpstr>Arial Unicode MS</vt:lpstr>
      <vt:lpstr>Calibri</vt:lpstr>
      <vt:lpstr>Натуральные материалы</vt:lpstr>
      <vt:lpstr>Приготовление поварами  школьной столовой  горячего завтрака</vt:lpstr>
      <vt:lpstr>Каша пшеничная со сливочным маслом</vt:lpstr>
      <vt:lpstr>Ингредиенты  для приготовления каши: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Приготовление поварами школьной столовой горячего завтрака</dc:title>
  <dc:creator>user</dc:creator>
  <cp:lastModifiedBy>Наталья</cp:lastModifiedBy>
  <cp:revision>9</cp:revision>
  <dcterms:created xsi:type="dcterms:W3CDTF">2021-10-20T12:41:00Z</dcterms:created>
  <dcterms:modified xsi:type="dcterms:W3CDTF">2024-05-15T18:31:39Z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6BF62FED890143BEBF2F1DF1FDEC2454_13</vt:lpwstr>
  </property>
  <property fmtid="{D5CDD505-2E9C-101B-9397-08002B2CF9AE}" pid="3" name="KSOProductBuildVer">
    <vt:lpwstr>1049-12.2.0.16909</vt:lpwstr>
  </property>
</Properties>
</file>